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1" r:id="rId8"/>
    <p:sldId id="267" r:id="rId9"/>
    <p:sldId id="259" r:id="rId10"/>
    <p:sldId id="260" r:id="rId11"/>
    <p:sldId id="265" r:id="rId12"/>
    <p:sldId id="266" r:id="rId13"/>
    <p:sldId id="270" r:id="rId14"/>
    <p:sldId id="272" r:id="rId15"/>
    <p:sldId id="269" r:id="rId16"/>
    <p:sldId id="271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2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6856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C7DCDBC-8C5A-4AAF-9627-369064CD3373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CSC 445 Networks &amp; Secure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2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80395-ACBC-4104-AB65-4922E6816C2D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74A5A-B64E-46F9-B5C0-5201ACA39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6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18575" algn="r"/>
              </a:tabLst>
            </a:pPr>
            <a:r>
              <a:rPr lang="en-US" sz="1200" dirty="0" smtClean="0"/>
              <a:t>CSC 445 Networks</a:t>
            </a:r>
            <a:r>
              <a:rPr lang="en-US" sz="1200" baseline="0" dirty="0" smtClean="0"/>
              <a:t> &amp; Secure Software Development	</a:t>
            </a:r>
            <a:fld id="{A7CB976F-133A-4AC0-8800-AF2D9A8C3C1D}" type="slidenum">
              <a:rPr lang="en-US" sz="1200" baseline="0" smtClean="0"/>
              <a:pPr>
                <a:tabLst>
                  <a:tab pos="8918575" algn="r"/>
                </a:tabLst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net_protocol_suite" TargetMode="External"/><Relationship Id="rId2" Type="http://schemas.openxmlformats.org/officeDocument/2006/relationships/hyperlink" Target="http://en.wikipedia.org/wiki/OSI_mode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brief history</a:t>
            </a:r>
          </a:p>
          <a:p>
            <a:r>
              <a:rPr lang="en-US" dirty="0" smtClean="0"/>
              <a:t>Network models</a:t>
            </a:r>
          </a:p>
          <a:p>
            <a:r>
              <a:rPr lang="en-US" dirty="0" smtClean="0"/>
              <a:t>The edge of a network</a:t>
            </a:r>
          </a:p>
          <a:p>
            <a:r>
              <a:rPr lang="en-US" dirty="0" smtClean="0"/>
              <a:t>The core of a network</a:t>
            </a:r>
          </a:p>
          <a:p>
            <a:r>
              <a:rPr lang="en-US" dirty="0" smtClean="0"/>
              <a:t>Network protocols</a:t>
            </a:r>
          </a:p>
          <a:p>
            <a:r>
              <a:rPr lang="en-US" dirty="0" smtClean="0"/>
              <a:t>Network security</a:t>
            </a:r>
          </a:p>
          <a:p>
            <a:r>
              <a:rPr lang="en-US" dirty="0" smtClean="0"/>
              <a:t>Why is network security so bad?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Core of a Network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devices that make up the</a:t>
            </a:r>
          </a:p>
          <a:p>
            <a:pPr>
              <a:buNone/>
            </a:pPr>
            <a:r>
              <a:rPr lang="en-US" dirty="0" smtClean="0"/>
              <a:t>	internals of a network</a:t>
            </a:r>
          </a:p>
          <a:p>
            <a:pPr lvl="1"/>
            <a:r>
              <a:rPr lang="en-US" dirty="0" smtClean="0"/>
              <a:t>Packet switches</a:t>
            </a:r>
          </a:p>
          <a:p>
            <a:pPr lvl="2"/>
            <a:r>
              <a:rPr lang="en-US" dirty="0" smtClean="0"/>
              <a:t>Devices that forward packets closer to their destination</a:t>
            </a:r>
          </a:p>
          <a:p>
            <a:pPr lvl="2"/>
            <a:r>
              <a:rPr lang="en-US" dirty="0" smtClean="0"/>
              <a:t>Communication links connect packet switches together to form various paths between end systems</a:t>
            </a:r>
          </a:p>
          <a:p>
            <a:pPr lvl="2"/>
            <a:r>
              <a:rPr lang="en-US" dirty="0" smtClean="0"/>
              <a:t>Two common types of packet switches</a:t>
            </a:r>
          </a:p>
          <a:p>
            <a:pPr lvl="3"/>
            <a:r>
              <a:rPr lang="en-US" dirty="0" smtClean="0"/>
              <a:t>Routers</a:t>
            </a:r>
          </a:p>
          <a:p>
            <a:pPr lvl="3"/>
            <a:r>
              <a:rPr lang="en-US" dirty="0" smtClean="0"/>
              <a:t>Link layer switches</a:t>
            </a:r>
          </a:p>
        </p:txBody>
      </p:sp>
      <p:pic>
        <p:nvPicPr>
          <p:cNvPr id="6" name="Picture 5" descr="CoreOfNetwork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6780" y="152400"/>
            <a:ext cx="1887220" cy="2031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Core of a Network</a:t>
            </a:r>
            <a:br>
              <a:rPr lang="en-US" dirty="0" smtClean="0"/>
            </a:b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devices that make up the</a:t>
            </a:r>
          </a:p>
          <a:p>
            <a:pPr>
              <a:buNone/>
            </a:pPr>
            <a:r>
              <a:rPr lang="en-US" dirty="0" smtClean="0"/>
              <a:t>	internals of a network</a:t>
            </a:r>
          </a:p>
          <a:p>
            <a:pPr lvl="1"/>
            <a:r>
              <a:rPr lang="en-US" dirty="0" smtClean="0"/>
              <a:t>Packet switches (cont’d)</a:t>
            </a:r>
          </a:p>
          <a:p>
            <a:pPr lvl="2"/>
            <a:r>
              <a:rPr lang="en-US" dirty="0" smtClean="0"/>
              <a:t>These devices support two types of communication between applications</a:t>
            </a:r>
          </a:p>
          <a:p>
            <a:pPr lvl="2"/>
            <a:r>
              <a:rPr lang="en-US" dirty="0" smtClean="0"/>
              <a:t>Circuit switching</a:t>
            </a:r>
          </a:p>
          <a:p>
            <a:pPr lvl="3"/>
            <a:r>
              <a:rPr lang="en-US" dirty="0" smtClean="0"/>
              <a:t>A connection-oriented service e.g., analog telephone networks</a:t>
            </a:r>
          </a:p>
          <a:p>
            <a:pPr lvl="3"/>
            <a:r>
              <a:rPr lang="en-US" dirty="0" smtClean="0"/>
              <a:t>Reserves a path between end systems</a:t>
            </a:r>
          </a:p>
          <a:p>
            <a:pPr lvl="4"/>
            <a:r>
              <a:rPr lang="en-US" dirty="0" smtClean="0"/>
              <a:t>buffers, link transmission rate</a:t>
            </a:r>
          </a:p>
          <a:p>
            <a:pPr lvl="2"/>
            <a:r>
              <a:rPr lang="en-US" dirty="0" smtClean="0"/>
              <a:t>Packet switching</a:t>
            </a:r>
          </a:p>
          <a:p>
            <a:pPr lvl="3"/>
            <a:r>
              <a:rPr lang="en-US" dirty="0" smtClean="0"/>
              <a:t>A connectionless service e.g., the Internet</a:t>
            </a:r>
          </a:p>
          <a:p>
            <a:pPr lvl="3"/>
            <a:r>
              <a:rPr lang="en-US" dirty="0" smtClean="0"/>
              <a:t>Each packet sent between end systems may take a different path</a:t>
            </a:r>
            <a:endParaRPr lang="en-US" dirty="0"/>
          </a:p>
        </p:txBody>
      </p:sp>
      <p:pic>
        <p:nvPicPr>
          <p:cNvPr id="6" name="Picture 5" descr="CoreOfNetwork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6780" y="152400"/>
            <a:ext cx="1887220" cy="2031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Network Edge, Core and</a:t>
            </a:r>
            <a:br>
              <a:rPr lang="en-US" dirty="0" smtClean="0"/>
            </a:br>
            <a:r>
              <a:rPr lang="en-US" dirty="0" smtClean="0"/>
              <a:t>the Internet Protocol Stack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>
            <a:noAutofit/>
          </a:bodyPr>
          <a:lstStyle/>
          <a:p>
            <a:r>
              <a:rPr lang="en-US" sz="1200" dirty="0" smtClean="0"/>
              <a:t>Source</a:t>
            </a:r>
          </a:p>
          <a:p>
            <a:pPr lvl="1"/>
            <a:r>
              <a:rPr lang="en-US" sz="1100" dirty="0" smtClean="0"/>
              <a:t>App sends message M (message)</a:t>
            </a:r>
          </a:p>
          <a:p>
            <a:pPr lvl="1"/>
            <a:r>
              <a:rPr lang="en-US" sz="1100" dirty="0" smtClean="0"/>
              <a:t>Transport layer adds header Ht (segment)</a:t>
            </a:r>
          </a:p>
          <a:p>
            <a:pPr lvl="1"/>
            <a:r>
              <a:rPr lang="en-US" sz="1100" dirty="0" smtClean="0"/>
              <a:t>Network layer adds header </a:t>
            </a:r>
            <a:r>
              <a:rPr lang="en-US" sz="1100" dirty="0" err="1" smtClean="0"/>
              <a:t>Hn</a:t>
            </a:r>
            <a:r>
              <a:rPr lang="en-US" sz="1100" dirty="0" smtClean="0"/>
              <a:t> (packet)</a:t>
            </a:r>
          </a:p>
          <a:p>
            <a:pPr lvl="1"/>
            <a:r>
              <a:rPr lang="en-US" sz="1100" dirty="0" smtClean="0"/>
              <a:t>Link layer adds header Hl (frame)</a:t>
            </a:r>
          </a:p>
          <a:p>
            <a:pPr lvl="1"/>
            <a:r>
              <a:rPr lang="en-US" sz="1100" dirty="0" smtClean="0"/>
              <a:t>Physical sends bits</a:t>
            </a:r>
          </a:p>
          <a:p>
            <a:r>
              <a:rPr lang="en-US" sz="1200" dirty="0" smtClean="0"/>
              <a:t>Link-layer switch</a:t>
            </a:r>
          </a:p>
          <a:p>
            <a:pPr lvl="1"/>
            <a:r>
              <a:rPr lang="en-US" sz="1100" dirty="0" smtClean="0"/>
              <a:t>Physical receives bits</a:t>
            </a:r>
          </a:p>
          <a:p>
            <a:pPr lvl="1"/>
            <a:r>
              <a:rPr lang="en-US" sz="1100" dirty="0" smtClean="0"/>
              <a:t>Link layer removes Hl</a:t>
            </a:r>
          </a:p>
          <a:p>
            <a:pPr lvl="1"/>
            <a:r>
              <a:rPr lang="en-US" sz="1100" dirty="0" smtClean="0"/>
              <a:t>Link layer adds header Hl</a:t>
            </a:r>
          </a:p>
          <a:p>
            <a:pPr lvl="1"/>
            <a:r>
              <a:rPr lang="en-US" sz="1100" dirty="0" smtClean="0"/>
              <a:t>Physical sends bits</a:t>
            </a:r>
          </a:p>
          <a:p>
            <a:r>
              <a:rPr lang="en-US" sz="1200" dirty="0" smtClean="0"/>
              <a:t>Router</a:t>
            </a:r>
          </a:p>
          <a:p>
            <a:pPr lvl="1"/>
            <a:r>
              <a:rPr lang="en-US" sz="1100" dirty="0" smtClean="0"/>
              <a:t>Physical receives bits</a:t>
            </a:r>
          </a:p>
          <a:p>
            <a:pPr lvl="1"/>
            <a:r>
              <a:rPr lang="en-US" sz="1100" dirty="0" smtClean="0"/>
              <a:t>Link layer removes Hl</a:t>
            </a:r>
          </a:p>
          <a:p>
            <a:pPr lvl="1"/>
            <a:r>
              <a:rPr lang="en-US" sz="1100" dirty="0" smtClean="0"/>
              <a:t>Network layer removes </a:t>
            </a:r>
            <a:r>
              <a:rPr lang="en-US" sz="1100" dirty="0" err="1" smtClean="0"/>
              <a:t>Hn</a:t>
            </a:r>
            <a:endParaRPr lang="en-US" sz="1100" dirty="0" smtClean="0"/>
          </a:p>
          <a:p>
            <a:pPr lvl="1"/>
            <a:r>
              <a:rPr lang="en-US" sz="1100" dirty="0" smtClean="0"/>
              <a:t>Network layer adds </a:t>
            </a:r>
            <a:r>
              <a:rPr lang="en-US" sz="1100" dirty="0" err="1" smtClean="0"/>
              <a:t>Hn</a:t>
            </a:r>
            <a:endParaRPr lang="en-US" sz="1100" dirty="0" smtClean="0"/>
          </a:p>
          <a:p>
            <a:pPr lvl="1"/>
            <a:r>
              <a:rPr lang="en-US" sz="1100" dirty="0" smtClean="0"/>
              <a:t>Link layer adds header Hl</a:t>
            </a:r>
          </a:p>
          <a:p>
            <a:pPr lvl="1"/>
            <a:r>
              <a:rPr lang="en-US" sz="1100" dirty="0" smtClean="0"/>
              <a:t>Physical sends bits</a:t>
            </a:r>
          </a:p>
          <a:p>
            <a:r>
              <a:rPr lang="en-US" sz="1200" dirty="0" smtClean="0"/>
              <a:t>Destination</a:t>
            </a:r>
          </a:p>
          <a:p>
            <a:pPr lvl="1"/>
            <a:r>
              <a:rPr lang="en-US" sz="1100" dirty="0" smtClean="0"/>
              <a:t>Physical receives bits</a:t>
            </a:r>
          </a:p>
          <a:p>
            <a:pPr lvl="1"/>
            <a:r>
              <a:rPr lang="en-US" sz="1100" dirty="0" smtClean="0"/>
              <a:t>Link layer removes Hl (frame)</a:t>
            </a:r>
          </a:p>
          <a:p>
            <a:pPr lvl="1"/>
            <a:r>
              <a:rPr lang="en-US" sz="1100" dirty="0" smtClean="0"/>
              <a:t>Network layer removes </a:t>
            </a:r>
            <a:r>
              <a:rPr lang="en-US" sz="1100" dirty="0" err="1" smtClean="0"/>
              <a:t>Hn</a:t>
            </a:r>
            <a:r>
              <a:rPr lang="en-US" sz="1100" dirty="0" smtClean="0"/>
              <a:t> (packet)</a:t>
            </a:r>
            <a:endParaRPr lang="en-US" sz="1200" dirty="0" smtClean="0"/>
          </a:p>
          <a:p>
            <a:pPr lvl="1"/>
            <a:r>
              <a:rPr lang="en-US" sz="1100" dirty="0" smtClean="0"/>
              <a:t>Transport layer removes Ht (segment)</a:t>
            </a:r>
          </a:p>
          <a:p>
            <a:pPr lvl="1"/>
            <a:r>
              <a:rPr lang="en-US" sz="1100" dirty="0" smtClean="0"/>
              <a:t>App receives message M (message)</a:t>
            </a:r>
            <a:endParaRPr lang="en-US" sz="1050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5" y="1538605"/>
            <a:ext cx="5075875" cy="493839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06922"/>
              </p:ext>
            </p:extLst>
          </p:nvPr>
        </p:nvGraphicFramePr>
        <p:xfrm>
          <a:off x="457200" y="1600200"/>
          <a:ext cx="82295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               Layers: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Confidentiality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Integrity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Availability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Maybe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Maybe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Non-repudiation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Assurance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Authenticity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Anonymity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Maybe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5105400"/>
            <a:ext cx="367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MiDC</a:t>
            </a:r>
            <a:r>
              <a:rPr lang="en-US" dirty="0" smtClean="0"/>
              <a:t> – Mostly, if Designed Correctly!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9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Network Security</a:t>
            </a:r>
            <a:br>
              <a:rPr lang="en-US" dirty="0" smtClean="0"/>
            </a:br>
            <a:r>
              <a:rPr lang="en-US" sz="2000" dirty="0" smtClean="0"/>
              <a:t>(Explanations)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60375" y="1371600"/>
            <a:ext cx="4040188" cy="522287"/>
          </a:xfrm>
        </p:spPr>
        <p:txBody>
          <a:bodyPr/>
          <a:lstStyle/>
          <a:p>
            <a:r>
              <a:rPr lang="en-US" sz="2000" dirty="0" smtClean="0"/>
              <a:t>Application Layer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0375" y="1817687"/>
            <a:ext cx="4040188" cy="4144963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MiDC</a:t>
            </a:r>
            <a:endParaRPr lang="en-US" sz="2000" dirty="0"/>
          </a:p>
          <a:p>
            <a:pPr lvl="1"/>
            <a:r>
              <a:rPr lang="en-US" sz="1800" dirty="0" smtClean="0"/>
              <a:t>Mostly, if Designed Correctly</a:t>
            </a:r>
          </a:p>
          <a:p>
            <a:pPr lvl="1"/>
            <a:r>
              <a:rPr lang="en-US" sz="1800" dirty="0" smtClean="0"/>
              <a:t>Layer can address most concerns associated with goal</a:t>
            </a:r>
          </a:p>
          <a:p>
            <a:r>
              <a:rPr lang="en-US" sz="2000" dirty="0" smtClean="0"/>
              <a:t>May improve availability if:</a:t>
            </a:r>
          </a:p>
          <a:p>
            <a:pPr lvl="1"/>
            <a:r>
              <a:rPr lang="en-US" sz="1800" dirty="0" smtClean="0"/>
              <a:t>It can quickly throw away messages that are invalid (for any reason)</a:t>
            </a:r>
          </a:p>
          <a:p>
            <a:pPr lvl="1"/>
            <a:r>
              <a:rPr lang="en-US" sz="1800" dirty="0" smtClean="0"/>
              <a:t>However, if a DDOS attack has enough machines all sending invalid messages to service it is likely that service will not be able to keep up</a:t>
            </a:r>
          </a:p>
          <a:p>
            <a:r>
              <a:rPr lang="en-US" sz="2000" dirty="0" smtClean="0"/>
              <a:t>May promote anonymity if:</a:t>
            </a:r>
          </a:p>
          <a:p>
            <a:pPr lvl="1"/>
            <a:r>
              <a:rPr lang="en-US" sz="1800" dirty="0" smtClean="0"/>
              <a:t>This is designed into protocol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1371600"/>
            <a:ext cx="4041775" cy="52228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Transport Layer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1817687"/>
            <a:ext cx="4041775" cy="4144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May </a:t>
            </a:r>
            <a:r>
              <a:rPr lang="en-US" sz="2000" dirty="0"/>
              <a:t>improve availability </a:t>
            </a:r>
            <a:r>
              <a:rPr lang="en-US" sz="2000" dirty="0" smtClean="0"/>
              <a:t>when:</a:t>
            </a:r>
            <a:endParaRPr lang="en-US" sz="2000" dirty="0"/>
          </a:p>
          <a:p>
            <a:pPr lvl="1"/>
            <a:r>
              <a:rPr lang="en-US" sz="1800" dirty="0" smtClean="0"/>
              <a:t>TCP is used since TCP </a:t>
            </a:r>
            <a:r>
              <a:rPr lang="en-US" sz="1800" dirty="0"/>
              <a:t>includes flow control and congestion </a:t>
            </a:r>
            <a:r>
              <a:rPr lang="en-US" sz="1800" dirty="0" smtClean="0"/>
              <a:t>control</a:t>
            </a:r>
            <a:endParaRPr lang="en-US" sz="1800" dirty="0"/>
          </a:p>
          <a:p>
            <a:pPr lvl="1"/>
            <a:r>
              <a:rPr lang="en-US" sz="1800" dirty="0"/>
              <a:t>These two features allow </a:t>
            </a:r>
            <a:r>
              <a:rPr lang="en-US" sz="1800" dirty="0" smtClean="0"/>
              <a:t>sending-side </a:t>
            </a:r>
            <a:r>
              <a:rPr lang="en-US" sz="1800" dirty="0"/>
              <a:t>of a TCP connection to slow down while waiting for </a:t>
            </a:r>
            <a:r>
              <a:rPr lang="en-US" sz="1800" dirty="0" smtClean="0"/>
              <a:t>receiving-side </a:t>
            </a:r>
            <a:r>
              <a:rPr lang="en-US" sz="1800" dirty="0"/>
              <a:t>to catch </a:t>
            </a:r>
            <a:r>
              <a:rPr lang="en-US" sz="1800" dirty="0" smtClean="0"/>
              <a:t>up</a:t>
            </a:r>
          </a:p>
          <a:p>
            <a:pPr lvl="1"/>
            <a:r>
              <a:rPr lang="en-US" sz="1800" dirty="0" smtClean="0"/>
              <a:t>This </a:t>
            </a:r>
            <a:r>
              <a:rPr lang="en-US" sz="1800" dirty="0"/>
              <a:t>may help, but the physical, link and network layers are still (probably) being </a:t>
            </a:r>
            <a:r>
              <a:rPr lang="en-US" sz="1800" dirty="0" smtClean="0"/>
              <a:t>overwhelmed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37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Network Security</a:t>
            </a:r>
            <a:br>
              <a:rPr lang="en-US" dirty="0" smtClean="0"/>
            </a:br>
            <a:r>
              <a:rPr lang="en-US" sz="2000" dirty="0" smtClean="0"/>
              <a:t>(Goals)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Goals (</a:t>
            </a:r>
            <a:r>
              <a:rPr lang="en-US" dirty="0" smtClean="0"/>
              <a:t>CIA)</a:t>
            </a:r>
            <a:endParaRPr lang="en-US" dirty="0" smtClean="0"/>
          </a:p>
          <a:p>
            <a:pPr lvl="1"/>
            <a:r>
              <a:rPr lang="en-US" dirty="0" smtClean="0"/>
              <a:t>Confidentiality</a:t>
            </a:r>
          </a:p>
          <a:p>
            <a:pPr lvl="2"/>
            <a:r>
              <a:rPr lang="en-US" dirty="0" smtClean="0"/>
              <a:t>Avoiding unauthorized </a:t>
            </a:r>
            <a:r>
              <a:rPr lang="en-US" dirty="0"/>
              <a:t>disclosure of </a:t>
            </a:r>
            <a:r>
              <a:rPr lang="en-US" dirty="0" smtClean="0"/>
              <a:t>information</a:t>
            </a:r>
            <a:endParaRPr lang="en-US" dirty="0"/>
          </a:p>
          <a:p>
            <a:pPr lvl="1"/>
            <a:r>
              <a:rPr lang="en-US" dirty="0" smtClean="0"/>
              <a:t>Integrity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nformation has been </a:t>
            </a:r>
            <a:r>
              <a:rPr lang="en-US" dirty="0"/>
              <a:t>altered </a:t>
            </a:r>
            <a:r>
              <a:rPr lang="en-US" dirty="0" smtClean="0"/>
              <a:t>only in authorized way</a:t>
            </a:r>
            <a:endParaRPr lang="en-US" dirty="0"/>
          </a:p>
          <a:p>
            <a:pPr lvl="1"/>
            <a:r>
              <a:rPr lang="en-US" dirty="0" smtClean="0"/>
              <a:t>Availability</a:t>
            </a:r>
          </a:p>
          <a:p>
            <a:pPr lvl="2"/>
            <a:r>
              <a:rPr lang="en-US" dirty="0" smtClean="0"/>
              <a:t>Information is </a:t>
            </a:r>
            <a:r>
              <a:rPr lang="en-US" dirty="0"/>
              <a:t>accessible and modifiable in a timely fashion by </a:t>
            </a:r>
            <a:r>
              <a:rPr lang="en-US" dirty="0" smtClean="0"/>
              <a:t>authorized </a:t>
            </a:r>
            <a:r>
              <a:rPr lang="en-US" dirty="0" smtClean="0"/>
              <a:t>entities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69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Network Security</a:t>
            </a:r>
            <a:br>
              <a:rPr lang="en-US" dirty="0" smtClean="0"/>
            </a:br>
            <a:r>
              <a:rPr lang="en-US" sz="2000" dirty="0" smtClean="0"/>
              <a:t>(Fundamental Concepts)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Fundamental </a:t>
            </a:r>
            <a:r>
              <a:rPr lang="en-US" sz="2400" dirty="0" smtClean="0"/>
              <a:t>Concepts</a:t>
            </a:r>
            <a:endParaRPr lang="en-US" sz="2400" dirty="0"/>
          </a:p>
          <a:p>
            <a:pPr lvl="1"/>
            <a:r>
              <a:rPr lang="en-US" sz="2000" dirty="0" smtClean="0"/>
              <a:t>Assurance</a:t>
            </a:r>
          </a:p>
          <a:p>
            <a:pPr lvl="2"/>
            <a:r>
              <a:rPr lang="en-US" sz="1600" dirty="0" smtClean="0"/>
              <a:t>How </a:t>
            </a:r>
            <a:r>
              <a:rPr lang="en-US" sz="1600" dirty="0"/>
              <a:t>trust is provided and managed in computer </a:t>
            </a:r>
            <a:r>
              <a:rPr lang="en-US" sz="1600" dirty="0" smtClean="0"/>
              <a:t>systems</a:t>
            </a:r>
          </a:p>
          <a:p>
            <a:pPr lvl="2"/>
            <a:r>
              <a:rPr lang="en-US" sz="1600" dirty="0" smtClean="0"/>
              <a:t>Trust </a:t>
            </a:r>
            <a:r>
              <a:rPr lang="en-US" sz="1600" dirty="0"/>
              <a:t>involves </a:t>
            </a:r>
            <a:r>
              <a:rPr lang="en-US" sz="1600" dirty="0" smtClean="0"/>
              <a:t>interaction </a:t>
            </a:r>
            <a:r>
              <a:rPr lang="en-US" sz="1600" dirty="0"/>
              <a:t>of:</a:t>
            </a:r>
          </a:p>
          <a:p>
            <a:pPr lvl="3"/>
            <a:r>
              <a:rPr lang="en-US" sz="1400" dirty="0" smtClean="0"/>
              <a:t>Policies </a:t>
            </a:r>
            <a:r>
              <a:rPr lang="en-US" sz="1400" dirty="0"/>
              <a:t>(i.e., behavioral expectations</a:t>
            </a:r>
            <a:r>
              <a:rPr lang="en-US" sz="1400" dirty="0" smtClean="0"/>
              <a:t>)</a:t>
            </a:r>
            <a:endParaRPr lang="en-US" sz="1400" dirty="0"/>
          </a:p>
          <a:p>
            <a:pPr lvl="3"/>
            <a:r>
              <a:rPr lang="en-US" sz="1400" dirty="0" smtClean="0"/>
              <a:t>Permissions </a:t>
            </a:r>
            <a:r>
              <a:rPr lang="en-US" sz="1400" dirty="0"/>
              <a:t>(i.e., behaviors allowed by agents</a:t>
            </a:r>
            <a:r>
              <a:rPr lang="en-US" sz="1400" dirty="0" smtClean="0"/>
              <a:t>)</a:t>
            </a:r>
            <a:endParaRPr lang="en-US" sz="1400" dirty="0"/>
          </a:p>
          <a:p>
            <a:pPr lvl="3"/>
            <a:r>
              <a:rPr lang="en-US" sz="1400" dirty="0" smtClean="0"/>
              <a:t>Protections </a:t>
            </a:r>
            <a:r>
              <a:rPr lang="en-US" sz="1400" dirty="0"/>
              <a:t>(i.e., mechanisms that enforce policies and permissions</a:t>
            </a:r>
            <a:r>
              <a:rPr lang="en-US" sz="1400" dirty="0" smtClean="0"/>
              <a:t>)</a:t>
            </a:r>
            <a:endParaRPr lang="en-US" sz="1400" dirty="0"/>
          </a:p>
          <a:p>
            <a:pPr lvl="1"/>
            <a:r>
              <a:rPr lang="en-US" sz="2000" dirty="0" smtClean="0"/>
              <a:t>Authenticity</a:t>
            </a:r>
          </a:p>
          <a:p>
            <a:pPr lvl="2"/>
            <a:r>
              <a:rPr lang="en-US" sz="1600" dirty="0" smtClean="0"/>
              <a:t>Ability </a:t>
            </a:r>
            <a:r>
              <a:rPr lang="en-US" sz="1600" dirty="0"/>
              <a:t>to determine that statements, policies, and </a:t>
            </a:r>
            <a:r>
              <a:rPr lang="en-US" sz="1600" dirty="0" smtClean="0"/>
              <a:t>permissions issued </a:t>
            </a:r>
            <a:r>
              <a:rPr lang="en-US" sz="1600" dirty="0"/>
              <a:t>by persons or systems are </a:t>
            </a:r>
            <a:r>
              <a:rPr lang="en-US" sz="1600" dirty="0" smtClean="0"/>
              <a:t>genuine</a:t>
            </a:r>
            <a:endParaRPr lang="en-US" sz="1600" dirty="0"/>
          </a:p>
          <a:p>
            <a:pPr lvl="1"/>
            <a:r>
              <a:rPr lang="en-US" sz="2000" dirty="0" smtClean="0"/>
              <a:t>Anonymity</a:t>
            </a:r>
          </a:p>
          <a:p>
            <a:pPr lvl="2"/>
            <a:r>
              <a:rPr lang="en-US" sz="1600" dirty="0" smtClean="0"/>
              <a:t>A property </a:t>
            </a:r>
            <a:r>
              <a:rPr lang="en-US" sz="1600" dirty="0"/>
              <a:t>that certain records or transactions </a:t>
            </a:r>
            <a:r>
              <a:rPr lang="en-US" sz="1600" dirty="0" smtClean="0"/>
              <a:t>are not attributable </a:t>
            </a:r>
            <a:r>
              <a:rPr lang="en-US" sz="1600" dirty="0"/>
              <a:t>to any </a:t>
            </a:r>
            <a:r>
              <a:rPr lang="en-US" sz="1600" dirty="0" smtClean="0"/>
              <a:t>individual</a:t>
            </a:r>
          </a:p>
          <a:p>
            <a:pPr lvl="1"/>
            <a:r>
              <a:rPr lang="en-US" sz="2000" dirty="0"/>
              <a:t>Non-repudiation</a:t>
            </a:r>
          </a:p>
          <a:p>
            <a:pPr lvl="2"/>
            <a:r>
              <a:rPr lang="en-US" sz="1600" dirty="0"/>
              <a:t>User </a:t>
            </a:r>
            <a:r>
              <a:rPr lang="en-US" sz="1600" dirty="0" smtClean="0"/>
              <a:t>responsible </a:t>
            </a:r>
            <a:r>
              <a:rPr lang="en-US" sz="1600" dirty="0"/>
              <a:t>for their actions and should not be able to deny what they have </a:t>
            </a:r>
            <a:r>
              <a:rPr lang="en-US" sz="1600" dirty="0" smtClean="0"/>
              <a:t>done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404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Why is </a:t>
            </a:r>
            <a:r>
              <a:rPr lang="en-US" dirty="0" smtClean="0"/>
              <a:t>network security so </a:t>
            </a:r>
            <a:r>
              <a:rPr lang="en-US" dirty="0"/>
              <a:t>bad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2000" dirty="0" smtClean="0"/>
              <a:t>(History revisited)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1960’s &amp; 70’s</a:t>
            </a:r>
          </a:p>
          <a:p>
            <a:pPr lvl="1"/>
            <a:r>
              <a:rPr lang="en-US" sz="1800" dirty="0" err="1" smtClean="0"/>
              <a:t>ARPAnet</a:t>
            </a:r>
            <a:r>
              <a:rPr lang="en-US" sz="1800" dirty="0" smtClean="0"/>
              <a:t> research leads to Internet</a:t>
            </a:r>
          </a:p>
          <a:p>
            <a:r>
              <a:rPr lang="en-US" sz="2000" dirty="0" smtClean="0"/>
              <a:t>1983</a:t>
            </a:r>
          </a:p>
          <a:p>
            <a:pPr lvl="1"/>
            <a:r>
              <a:rPr lang="en-US" sz="1800" dirty="0" smtClean="0"/>
              <a:t>Official </a:t>
            </a:r>
            <a:r>
              <a:rPr lang="en-US" sz="1800" dirty="0"/>
              <a:t>deployment of TCP/IP (1983)</a:t>
            </a:r>
            <a:endParaRPr lang="en-US" sz="1800" dirty="0" smtClean="0"/>
          </a:p>
          <a:p>
            <a:r>
              <a:rPr lang="en-US" sz="2000" dirty="0" smtClean="0"/>
              <a:t>Nov. 2, 1988</a:t>
            </a:r>
          </a:p>
          <a:p>
            <a:pPr lvl="1"/>
            <a:r>
              <a:rPr lang="en-US" sz="1800" dirty="0" smtClean="0"/>
              <a:t>Morris worm (first </a:t>
            </a:r>
            <a:r>
              <a:rPr lang="en-US" sz="1800" i="1" dirty="0" smtClean="0"/>
              <a:t>attack</a:t>
            </a:r>
            <a:r>
              <a:rPr lang="en-US" sz="1800" dirty="0" smtClean="0"/>
              <a:t> widely discussed in mass media)</a:t>
            </a:r>
          </a:p>
          <a:p>
            <a:r>
              <a:rPr lang="en-US" sz="2000" dirty="0" smtClean="0"/>
              <a:t>1989-1991</a:t>
            </a:r>
          </a:p>
          <a:p>
            <a:pPr lvl="1"/>
            <a:r>
              <a:rPr lang="en-US" sz="1800" dirty="0" smtClean="0"/>
              <a:t>First </a:t>
            </a:r>
            <a:r>
              <a:rPr lang="en-US" sz="1800" dirty="0"/>
              <a:t>versions of HTTP, HTML, web server, &amp; web </a:t>
            </a:r>
            <a:r>
              <a:rPr lang="en-US" sz="1800" dirty="0" smtClean="0"/>
              <a:t>browser</a:t>
            </a:r>
          </a:p>
          <a:p>
            <a:r>
              <a:rPr lang="en-US" sz="2000" dirty="0" smtClean="0"/>
              <a:t>1990’s to today</a:t>
            </a:r>
          </a:p>
          <a:p>
            <a:pPr lvl="1"/>
            <a:r>
              <a:rPr lang="en-US" sz="1800" dirty="0" smtClean="0"/>
              <a:t>Internet growth is exponential</a:t>
            </a:r>
          </a:p>
          <a:p>
            <a:pPr lvl="1"/>
            <a:r>
              <a:rPr lang="en-US" sz="1800" dirty="0" smtClean="0"/>
              <a:t>Number of cyber-attacks and their complexity is increasing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Initial Internet design</a:t>
            </a:r>
          </a:p>
          <a:p>
            <a:pPr lvl="1"/>
            <a:r>
              <a:rPr lang="en-US" sz="1800" dirty="0" smtClean="0"/>
              <a:t>Assumption of trust</a:t>
            </a:r>
          </a:p>
          <a:p>
            <a:pPr lvl="2"/>
            <a:r>
              <a:rPr lang="en-US" sz="1600" dirty="0" smtClean="0"/>
              <a:t>First users were military labs and academic researchers</a:t>
            </a:r>
          </a:p>
          <a:p>
            <a:r>
              <a:rPr lang="en-US" sz="2000" dirty="0" smtClean="0"/>
              <a:t>Early days of Internet</a:t>
            </a:r>
          </a:p>
          <a:p>
            <a:pPr lvl="1"/>
            <a:r>
              <a:rPr lang="en-US" sz="1800" dirty="0" smtClean="0"/>
              <a:t>Lack of malicious behavior</a:t>
            </a:r>
          </a:p>
          <a:p>
            <a:r>
              <a:rPr lang="en-US" sz="2000" dirty="0" smtClean="0"/>
              <a:t>By time Internet exploded</a:t>
            </a:r>
          </a:p>
          <a:p>
            <a:pPr lvl="1"/>
            <a:r>
              <a:rPr lang="en-US" sz="1800" i="1" dirty="0"/>
              <a:t>T</a:t>
            </a:r>
            <a:r>
              <a:rPr lang="en-US" sz="1800" i="1" dirty="0" smtClean="0"/>
              <a:t>oo late</a:t>
            </a:r>
            <a:r>
              <a:rPr lang="en-US" sz="1800" dirty="0" smtClean="0"/>
              <a:t> to change protocols</a:t>
            </a:r>
          </a:p>
          <a:p>
            <a:pPr lvl="1"/>
            <a:r>
              <a:rPr lang="en-US" sz="1800" dirty="0" smtClean="0"/>
              <a:t>Security professionals have been </a:t>
            </a:r>
            <a:r>
              <a:rPr lang="en-US" sz="1800" i="1" dirty="0" smtClean="0"/>
              <a:t>playing catch-up</a:t>
            </a:r>
            <a:r>
              <a:rPr lang="en-US" sz="1800" dirty="0" smtClean="0"/>
              <a:t> ever since!</a:t>
            </a:r>
          </a:p>
        </p:txBody>
      </p:sp>
    </p:spTree>
    <p:extLst>
      <p:ext uri="{BB962C8B-B14F-4D97-AF65-F5344CB8AC3E}">
        <p14:creationId xmlns:p14="http://schemas.microsoft.com/office/powerpoint/2010/main" val="233182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of Computer Networks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1950’s	Mainframe with dumb terminals</a:t>
            </a:r>
          </a:p>
          <a:p>
            <a:r>
              <a:rPr lang="en-US" sz="2400" dirty="0" smtClean="0"/>
              <a:t>1960’s	Research on packet switching</a:t>
            </a:r>
          </a:p>
          <a:p>
            <a:pPr lvl="1"/>
            <a:r>
              <a:rPr lang="en-US" sz="1800" dirty="0" err="1" smtClean="0"/>
              <a:t>ARPAnet</a:t>
            </a:r>
            <a:r>
              <a:rPr lang="en-US" sz="1800" dirty="0" smtClean="0"/>
              <a:t> (Advanced Research Projects Agency), Internet came from </a:t>
            </a:r>
            <a:r>
              <a:rPr lang="en-US" sz="1800" dirty="0" err="1" smtClean="0"/>
              <a:t>ARPAnet</a:t>
            </a:r>
            <a:endParaRPr lang="en-US" sz="1800" dirty="0" smtClean="0"/>
          </a:p>
          <a:p>
            <a:r>
              <a:rPr lang="en-US" sz="2400" dirty="0" smtClean="0"/>
              <a:t>1970’s	Proprietary networks</a:t>
            </a:r>
          </a:p>
          <a:p>
            <a:pPr lvl="1"/>
            <a:r>
              <a:rPr lang="en-US" sz="1800" dirty="0" err="1" smtClean="0"/>
              <a:t>ALOHAnet</a:t>
            </a:r>
            <a:r>
              <a:rPr lang="en-US" sz="1800" dirty="0" smtClean="0"/>
              <a:t> (microwave), Telnet (Britain), Cyclades (France), time-sharing networks (</a:t>
            </a:r>
            <a:r>
              <a:rPr lang="en-US" sz="1800" dirty="0" err="1" smtClean="0"/>
              <a:t>Tymnet</a:t>
            </a:r>
            <a:r>
              <a:rPr lang="en-US" sz="1800" dirty="0" smtClean="0"/>
              <a:t>, GE), IBM’s SNA</a:t>
            </a:r>
          </a:p>
          <a:p>
            <a:pPr lvl="1"/>
            <a:r>
              <a:rPr lang="en-US" sz="1800" dirty="0" smtClean="0"/>
              <a:t>More research on open networking (</a:t>
            </a:r>
            <a:r>
              <a:rPr lang="en-US" sz="1800" dirty="0" err="1" smtClean="0"/>
              <a:t>ARPAnet</a:t>
            </a:r>
            <a:r>
              <a:rPr lang="en-US" sz="1800" dirty="0"/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 smtClean="0"/>
              <a:t>Internet)</a:t>
            </a:r>
          </a:p>
          <a:p>
            <a:r>
              <a:rPr lang="en-US" sz="2400" dirty="0" smtClean="0"/>
              <a:t>1980’s	PC, LAN, WAN</a:t>
            </a:r>
          </a:p>
          <a:p>
            <a:pPr lvl="1"/>
            <a:r>
              <a:rPr lang="en-US" sz="1800" dirty="0" smtClean="0"/>
              <a:t>Official deployment of TCP/IP (1983), Minitel project (France), lots of PC/LAN competitors (e.g., Novel </a:t>
            </a:r>
            <a:r>
              <a:rPr lang="en-US" sz="1800" dirty="0" err="1" smtClean="0"/>
              <a:t>netware</a:t>
            </a:r>
            <a:r>
              <a:rPr lang="en-US" sz="1800" dirty="0" smtClean="0"/>
              <a:t>, IBM token ring)</a:t>
            </a:r>
          </a:p>
          <a:p>
            <a:r>
              <a:rPr lang="en-US" sz="2400" dirty="0" smtClean="0"/>
              <a:t>1990’s	Internet explosion</a:t>
            </a:r>
          </a:p>
          <a:p>
            <a:pPr lvl="1"/>
            <a:r>
              <a:rPr lang="en-US" sz="1800" dirty="0" smtClean="0"/>
              <a:t>Tim Berners-Lee created first versions of HTTP, HTML, web server, &amp; web browser (1989-1991)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network?</a:t>
            </a:r>
            <a:br>
              <a:rPr lang="en-US" dirty="0" smtClean="0"/>
            </a:br>
            <a:r>
              <a:rPr lang="en-US" sz="2000" dirty="0" smtClean="0"/>
              <a:t>(A computer engineer’s perspective)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collection of hardware devices, connected via communication links, that use protocols to transmit data to each other</a:t>
            </a:r>
          </a:p>
          <a:p>
            <a:pPr lvl="1"/>
            <a:r>
              <a:rPr lang="en-US" dirty="0" smtClean="0"/>
              <a:t>Sample hardware devices</a:t>
            </a:r>
          </a:p>
          <a:p>
            <a:pPr lvl="2"/>
            <a:r>
              <a:rPr lang="en-US" dirty="0" smtClean="0"/>
              <a:t>Host (i.e., client, end system), server, packet switch, modem, router</a:t>
            </a:r>
          </a:p>
          <a:p>
            <a:pPr lvl="1"/>
            <a:r>
              <a:rPr lang="en-US" dirty="0" smtClean="0"/>
              <a:t>Sample types of communication links</a:t>
            </a:r>
          </a:p>
          <a:p>
            <a:pPr lvl="2"/>
            <a:r>
              <a:rPr lang="en-US" dirty="0" smtClean="0"/>
              <a:t>Coaxial cable, copper wire, fiber optics, radio spectrum</a:t>
            </a:r>
          </a:p>
          <a:p>
            <a:pPr lvl="1"/>
            <a:r>
              <a:rPr lang="en-US" dirty="0" smtClean="0"/>
              <a:t>Sample (mostly software) protocols</a:t>
            </a:r>
          </a:p>
          <a:p>
            <a:pPr lvl="2"/>
            <a:r>
              <a:rPr lang="en-US" dirty="0" smtClean="0"/>
              <a:t>Ethernet, HTTP, FTP, SMTP, TCP, UDP, 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network?</a:t>
            </a:r>
            <a:br>
              <a:rPr lang="en-US" dirty="0" smtClean="0"/>
            </a:br>
            <a:r>
              <a:rPr lang="en-US" sz="2000" dirty="0" smtClean="0"/>
              <a:t>(A service-oriented perspective)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hardware and software components that provide services</a:t>
            </a:r>
          </a:p>
          <a:p>
            <a:pPr lvl="1"/>
            <a:r>
              <a:rPr lang="en-US" dirty="0" smtClean="0"/>
              <a:t>Sample services</a:t>
            </a:r>
          </a:p>
          <a:p>
            <a:pPr lvl="2"/>
            <a:r>
              <a:rPr lang="en-US" dirty="0" smtClean="0"/>
              <a:t>Distributed applications that exchange data</a:t>
            </a:r>
          </a:p>
          <a:p>
            <a:pPr lvl="3"/>
            <a:r>
              <a:rPr lang="en-US" dirty="0" smtClean="0"/>
              <a:t>e.g., web browsing, e-mail, instant messaging, audio/video streaming, telephony, games, peer-to-peer file sharing, remote login</a:t>
            </a:r>
          </a:p>
          <a:p>
            <a:pPr lvl="2"/>
            <a:r>
              <a:rPr lang="en-US" dirty="0" smtClean="0"/>
              <a:t>Connection-oriented reliable service</a:t>
            </a:r>
          </a:p>
          <a:p>
            <a:pPr lvl="3"/>
            <a:r>
              <a:rPr lang="en-US" dirty="0" smtClean="0"/>
              <a:t>Guarantees delivery of data (e.g., landline phone service)</a:t>
            </a:r>
          </a:p>
          <a:p>
            <a:pPr lvl="2"/>
            <a:r>
              <a:rPr lang="en-US" dirty="0" smtClean="0"/>
              <a:t>Connectionless unreliable service</a:t>
            </a:r>
          </a:p>
          <a:p>
            <a:pPr lvl="3"/>
            <a:r>
              <a:rPr lang="en-US" dirty="0" smtClean="0"/>
              <a:t>No guarantee that data is delivered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network?</a:t>
            </a:r>
            <a:br>
              <a:rPr lang="en-US" dirty="0" smtClean="0"/>
            </a:br>
            <a:r>
              <a:rPr lang="en-US" sz="2000" dirty="0" smtClean="0"/>
              <a:t>(A network model perspective)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layered architecture of hardware and software components</a:t>
            </a:r>
          </a:p>
          <a:p>
            <a:pPr lvl="1"/>
            <a:r>
              <a:rPr lang="en-US" dirty="0" smtClean="0"/>
              <a:t>Sample layered architectures</a:t>
            </a:r>
          </a:p>
          <a:p>
            <a:pPr lvl="2"/>
            <a:r>
              <a:rPr lang="en-US" dirty="0" smtClean="0"/>
              <a:t>Open Systems Interconnection (OSI) Model</a:t>
            </a:r>
          </a:p>
          <a:p>
            <a:pPr lvl="3"/>
            <a:r>
              <a:rPr lang="en-US" dirty="0" smtClean="0"/>
              <a:t>An international standard (ISO/IEC 7498-1)</a:t>
            </a:r>
          </a:p>
          <a:p>
            <a:pPr lvl="2"/>
            <a:r>
              <a:rPr lang="en-US" dirty="0" smtClean="0"/>
              <a:t>Internet Protocol Stack</a:t>
            </a:r>
          </a:p>
          <a:p>
            <a:pPr lvl="3"/>
            <a:r>
              <a:rPr lang="en-US" dirty="0" smtClean="0"/>
              <a:t>Internet Engineering Task Force (</a:t>
            </a:r>
            <a:r>
              <a:rPr lang="en-US" dirty="0" smtClean="0">
                <a:hlinkClick r:id="rId2"/>
              </a:rPr>
              <a:t>IETF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Models</a:t>
            </a:r>
            <a:br>
              <a:rPr lang="en-US" dirty="0" smtClean="0"/>
            </a:b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OSI Model</a:t>
            </a:r>
          </a:p>
          <a:p>
            <a:pPr lvl="1"/>
            <a:r>
              <a:rPr lang="en-US" dirty="0" smtClean="0"/>
              <a:t>A conceptual model</a:t>
            </a:r>
          </a:p>
          <a:p>
            <a:pPr lvl="2"/>
            <a:r>
              <a:rPr lang="en-US" dirty="0" smtClean="0"/>
              <a:t>Describes abstraction layers for a computer network</a:t>
            </a:r>
          </a:p>
          <a:p>
            <a:pPr lvl="2"/>
            <a:r>
              <a:rPr lang="en-US" dirty="0" smtClean="0"/>
              <a:t>Published in 1984</a:t>
            </a:r>
          </a:p>
          <a:p>
            <a:pPr lvl="1"/>
            <a:r>
              <a:rPr lang="en-US" dirty="0" smtClean="0"/>
              <a:t>Consists of 7 layers:</a:t>
            </a:r>
          </a:p>
          <a:p>
            <a:pPr lvl="2"/>
            <a:r>
              <a:rPr lang="en-US" dirty="0" smtClean="0"/>
              <a:t>Application layer</a:t>
            </a:r>
          </a:p>
          <a:p>
            <a:pPr lvl="2"/>
            <a:r>
              <a:rPr lang="en-US" dirty="0" smtClean="0"/>
              <a:t>Presentation layer</a:t>
            </a:r>
          </a:p>
          <a:p>
            <a:pPr lvl="2"/>
            <a:r>
              <a:rPr lang="en-US" dirty="0" smtClean="0"/>
              <a:t>Session layer</a:t>
            </a:r>
          </a:p>
          <a:p>
            <a:pPr lvl="2"/>
            <a:r>
              <a:rPr lang="en-US" dirty="0" smtClean="0"/>
              <a:t>Transport layer</a:t>
            </a:r>
          </a:p>
          <a:p>
            <a:pPr lvl="2"/>
            <a:r>
              <a:rPr lang="en-US" dirty="0" smtClean="0"/>
              <a:t>Network layer</a:t>
            </a:r>
          </a:p>
          <a:p>
            <a:pPr lvl="2"/>
            <a:r>
              <a:rPr lang="en-US" dirty="0" smtClean="0"/>
              <a:t>Data Link layer</a:t>
            </a:r>
          </a:p>
          <a:p>
            <a:pPr lvl="2"/>
            <a:r>
              <a:rPr lang="en-US" dirty="0" smtClean="0"/>
              <a:t>Physical layer</a:t>
            </a:r>
          </a:p>
          <a:p>
            <a:pPr lvl="1"/>
            <a:r>
              <a:rPr lang="en-US" dirty="0" smtClean="0">
                <a:hlinkClick r:id="rId2"/>
              </a:rPr>
              <a:t>Wikipedia description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Protocol Stack</a:t>
            </a:r>
          </a:p>
          <a:p>
            <a:pPr lvl="1"/>
            <a:r>
              <a:rPr lang="en-US" dirty="0" smtClean="0"/>
              <a:t>The design of the Internet</a:t>
            </a:r>
          </a:p>
          <a:p>
            <a:pPr lvl="2"/>
            <a:r>
              <a:rPr lang="en-US" dirty="0" smtClean="0"/>
              <a:t>Describes how Internet devices communicate</a:t>
            </a:r>
          </a:p>
          <a:p>
            <a:pPr lvl="2"/>
            <a:r>
              <a:rPr lang="en-US" dirty="0" smtClean="0"/>
              <a:t>Internet </a:t>
            </a:r>
            <a:r>
              <a:rPr lang="en-US" i="1" dirty="0" smtClean="0"/>
              <a:t>activated</a:t>
            </a:r>
            <a:r>
              <a:rPr lang="en-US" dirty="0" smtClean="0"/>
              <a:t> in 1983</a:t>
            </a:r>
          </a:p>
          <a:p>
            <a:pPr lvl="1"/>
            <a:r>
              <a:rPr lang="en-US" dirty="0" smtClean="0"/>
              <a:t>Consists of 5 layers:</a:t>
            </a:r>
          </a:p>
          <a:p>
            <a:pPr lvl="2"/>
            <a:r>
              <a:rPr lang="en-US" dirty="0" smtClean="0"/>
              <a:t>Application layer</a:t>
            </a:r>
          </a:p>
          <a:p>
            <a:pPr lvl="2"/>
            <a:r>
              <a:rPr lang="en-US" dirty="0" smtClean="0"/>
              <a:t>Transport layer</a:t>
            </a:r>
          </a:p>
          <a:p>
            <a:pPr lvl="2"/>
            <a:r>
              <a:rPr lang="en-US" dirty="0" smtClean="0"/>
              <a:t>Network layer</a:t>
            </a:r>
          </a:p>
          <a:p>
            <a:pPr lvl="2"/>
            <a:r>
              <a:rPr lang="en-US" dirty="0" smtClean="0"/>
              <a:t>Link layer</a:t>
            </a:r>
          </a:p>
          <a:p>
            <a:pPr lvl="2"/>
            <a:r>
              <a:rPr lang="en-US" dirty="0" smtClean="0"/>
              <a:t>Physical layer</a:t>
            </a:r>
          </a:p>
          <a:p>
            <a:pPr lvl="1"/>
            <a:r>
              <a:rPr lang="en-US" dirty="0" smtClean="0">
                <a:hlinkClick r:id="rId3"/>
              </a:rPr>
              <a:t>Wikipedia description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Protocol Stack</a:t>
            </a:r>
            <a:br>
              <a:rPr lang="en-US" dirty="0" smtClean="0"/>
            </a:br>
            <a:r>
              <a:rPr lang="en-US" sz="2000" dirty="0" smtClean="0"/>
              <a:t>(Sample Protocols)</a:t>
            </a:r>
            <a:endParaRPr lang="en-US" sz="1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Sample application-layer protocols</a:t>
            </a:r>
          </a:p>
          <a:p>
            <a:pPr lvl="1"/>
            <a:r>
              <a:rPr lang="en-US" sz="2000" dirty="0" smtClean="0"/>
              <a:t>HTTP	Hyper Text Transfer Protocol</a:t>
            </a:r>
          </a:p>
          <a:p>
            <a:pPr lvl="1"/>
            <a:r>
              <a:rPr lang="en-US" sz="2000" dirty="0" smtClean="0"/>
              <a:t>FTP	File Transfer Protocol</a:t>
            </a:r>
          </a:p>
          <a:p>
            <a:pPr lvl="1"/>
            <a:r>
              <a:rPr lang="en-US" sz="2000" dirty="0" smtClean="0"/>
              <a:t>SMTP	Simple Mail Transfer Protocol</a:t>
            </a:r>
          </a:p>
          <a:p>
            <a:r>
              <a:rPr lang="en-US" sz="2400" dirty="0" smtClean="0"/>
              <a:t>Sample transport-layer protocols</a:t>
            </a:r>
          </a:p>
          <a:p>
            <a:pPr lvl="1"/>
            <a:r>
              <a:rPr lang="en-US" sz="2000" dirty="0" smtClean="0"/>
              <a:t>TCP	Transmission Control Protocol (connection-oriented)</a:t>
            </a:r>
          </a:p>
          <a:p>
            <a:pPr lvl="1"/>
            <a:r>
              <a:rPr lang="en-US" sz="2000" dirty="0" smtClean="0"/>
              <a:t>UDP	User Datagram Protocol (connectionless)</a:t>
            </a:r>
          </a:p>
          <a:p>
            <a:r>
              <a:rPr lang="en-US" sz="2400" dirty="0" smtClean="0"/>
              <a:t>Sample network-layer protocols</a:t>
            </a:r>
          </a:p>
          <a:p>
            <a:pPr lvl="1"/>
            <a:r>
              <a:rPr lang="en-US" sz="2000" dirty="0" smtClean="0"/>
              <a:t>IP	Internet Protocol</a:t>
            </a:r>
          </a:p>
          <a:p>
            <a:r>
              <a:rPr lang="en-US" sz="2400" dirty="0" smtClean="0"/>
              <a:t>Sample link-layer protocols</a:t>
            </a:r>
          </a:p>
          <a:p>
            <a:pPr lvl="1"/>
            <a:r>
              <a:rPr lang="en-US" sz="2000" dirty="0" smtClean="0"/>
              <a:t>Ethernet</a:t>
            </a:r>
          </a:p>
          <a:p>
            <a:pPr lvl="1"/>
            <a:r>
              <a:rPr lang="en-US" sz="2000" dirty="0" smtClean="0"/>
              <a:t>PPP	Point-to-Point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Protocol Stack</a:t>
            </a:r>
            <a:br>
              <a:rPr lang="en-US" dirty="0" smtClean="0"/>
            </a:br>
            <a:r>
              <a:rPr lang="en-US" sz="2000" dirty="0" smtClean="0"/>
              <a:t>(Terminology)</a:t>
            </a:r>
            <a:endParaRPr lang="en-US" sz="1100" dirty="0"/>
          </a:p>
        </p:txBody>
      </p:sp>
      <p:pic>
        <p:nvPicPr>
          <p:cNvPr id="6" name="Content Placeholder 5" descr="InternetProtocolStack.wm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676400"/>
            <a:ext cx="4062224" cy="2040636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Basic responsibility of each layer</a:t>
            </a:r>
          </a:p>
          <a:p>
            <a:pPr lvl="1"/>
            <a:r>
              <a:rPr lang="en-US" sz="1800" dirty="0" smtClean="0"/>
              <a:t>Physical</a:t>
            </a:r>
          </a:p>
          <a:p>
            <a:pPr lvl="2"/>
            <a:r>
              <a:rPr lang="en-US" sz="1400" dirty="0" smtClean="0"/>
              <a:t>Communication link or transmission media</a:t>
            </a:r>
          </a:p>
          <a:p>
            <a:pPr lvl="1"/>
            <a:r>
              <a:rPr lang="en-US" sz="1800" dirty="0" smtClean="0"/>
              <a:t>Link</a:t>
            </a:r>
          </a:p>
          <a:p>
            <a:pPr lvl="2"/>
            <a:r>
              <a:rPr lang="en-US" sz="1400" dirty="0" smtClean="0"/>
              <a:t>Uses comm. link to send a frame of bits; basic error detection</a:t>
            </a:r>
          </a:p>
          <a:p>
            <a:pPr lvl="1"/>
            <a:r>
              <a:rPr lang="en-US" sz="1800" dirty="0" smtClean="0"/>
              <a:t>Network</a:t>
            </a:r>
          </a:p>
          <a:p>
            <a:pPr lvl="2"/>
            <a:r>
              <a:rPr lang="en-US" sz="1400" dirty="0" smtClean="0"/>
              <a:t>Routes packets from source to destination</a:t>
            </a:r>
          </a:p>
          <a:p>
            <a:pPr lvl="1"/>
            <a:r>
              <a:rPr lang="en-US" sz="1800" dirty="0" smtClean="0"/>
              <a:t>Transport</a:t>
            </a:r>
          </a:p>
          <a:p>
            <a:pPr lvl="2"/>
            <a:r>
              <a:rPr lang="en-US" sz="1400" dirty="0" smtClean="0"/>
              <a:t>Connection-oriented reliable service</a:t>
            </a:r>
          </a:p>
          <a:p>
            <a:pPr lvl="2"/>
            <a:r>
              <a:rPr lang="en-US" sz="1400" dirty="0" smtClean="0"/>
              <a:t>Connectionless unreliable service</a:t>
            </a:r>
          </a:p>
          <a:p>
            <a:pPr lvl="1"/>
            <a:r>
              <a:rPr lang="en-US" sz="1800" dirty="0" smtClean="0"/>
              <a:t>Application</a:t>
            </a:r>
          </a:p>
          <a:p>
            <a:pPr lvl="2"/>
            <a:r>
              <a:rPr lang="en-US" sz="1400" dirty="0" smtClean="0"/>
              <a:t>Domain-specific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Edge of a Network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End systems</a:t>
            </a:r>
          </a:p>
          <a:p>
            <a:pPr lvl="1"/>
            <a:r>
              <a:rPr lang="en-US" dirty="0" smtClean="0"/>
              <a:t>Computing devices that sit at the edge of a network</a:t>
            </a:r>
          </a:p>
          <a:p>
            <a:pPr lvl="2"/>
            <a:r>
              <a:rPr lang="en-US" dirty="0" smtClean="0"/>
              <a:t>Clients</a:t>
            </a:r>
          </a:p>
          <a:p>
            <a:pPr lvl="3"/>
            <a:r>
              <a:rPr lang="en-US" dirty="0" smtClean="0"/>
              <a:t>e.g., desktop computers, laptop computers, mobile  devices, household appliances</a:t>
            </a:r>
          </a:p>
          <a:p>
            <a:pPr lvl="2"/>
            <a:r>
              <a:rPr lang="en-US" dirty="0" smtClean="0"/>
              <a:t>Servers</a:t>
            </a:r>
          </a:p>
          <a:p>
            <a:pPr lvl="3"/>
            <a:r>
              <a:rPr lang="en-US" dirty="0" smtClean="0"/>
              <a:t>e.g., web server, email server, database server</a:t>
            </a:r>
          </a:p>
          <a:p>
            <a:pPr lvl="1"/>
            <a:r>
              <a:rPr lang="en-US" dirty="0" smtClean="0"/>
              <a:t>aka: hosts</a:t>
            </a:r>
          </a:p>
          <a:p>
            <a:pPr lvl="2"/>
            <a:r>
              <a:rPr lang="en-US" dirty="0" smtClean="0"/>
              <a:t>Since an end system runs (hosts) an application program</a:t>
            </a:r>
          </a:p>
          <a:p>
            <a:pPr lvl="2"/>
            <a:r>
              <a:rPr lang="en-US" dirty="0" smtClean="0"/>
              <a:t>Client program</a:t>
            </a:r>
          </a:p>
          <a:p>
            <a:pPr lvl="3"/>
            <a:r>
              <a:rPr lang="en-US" dirty="0" smtClean="0"/>
              <a:t>Designed to request and receive a service from a server</a:t>
            </a:r>
          </a:p>
          <a:p>
            <a:pPr lvl="2"/>
            <a:r>
              <a:rPr lang="en-US" dirty="0" smtClean="0"/>
              <a:t>Server program</a:t>
            </a:r>
          </a:p>
          <a:p>
            <a:pPr lvl="3"/>
            <a:r>
              <a:rPr lang="en-US" dirty="0" smtClean="0"/>
              <a:t>Designed to provide a service to a client</a:t>
            </a:r>
            <a:endParaRPr lang="en-US" dirty="0"/>
          </a:p>
        </p:txBody>
      </p:sp>
      <p:pic>
        <p:nvPicPr>
          <p:cNvPr id="6" name="Picture 5" descr="EdgeOfNetwork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2508" y="152400"/>
            <a:ext cx="2031492" cy="1720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992</Words>
  <Application>Microsoft Office PowerPoint</Application>
  <PresentationFormat>On-screen Show (4:3)</PresentationFormat>
  <Paragraphs>261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Introduction to Computer Networks</vt:lpstr>
      <vt:lpstr>A Brief History of Computer Networks</vt:lpstr>
      <vt:lpstr>What is a network? (A computer engineer’s perspective)</vt:lpstr>
      <vt:lpstr>What is a network? (A service-oriented perspective)</vt:lpstr>
      <vt:lpstr>What is a network? (A network model perspective)</vt:lpstr>
      <vt:lpstr>Network Models </vt:lpstr>
      <vt:lpstr>Internet Protocol Stack (Sample Protocols)</vt:lpstr>
      <vt:lpstr>Internet Protocol Stack (Terminology)</vt:lpstr>
      <vt:lpstr>The Edge of a Network</vt:lpstr>
      <vt:lpstr>The Core of a Network</vt:lpstr>
      <vt:lpstr>The Core of a Network (cont’d)</vt:lpstr>
      <vt:lpstr>Network Edge, Core and the Internet Protocol Stack</vt:lpstr>
      <vt:lpstr>Network Security</vt:lpstr>
      <vt:lpstr>Network Security (Explanations)</vt:lpstr>
      <vt:lpstr>Network Security (Goals)</vt:lpstr>
      <vt:lpstr>Network Security (Fundamental Concepts)</vt:lpstr>
      <vt:lpstr>Why is network security so bad? (History revisited)</vt:lpstr>
    </vt:vector>
  </TitlesOfParts>
  <Company>Le Moyne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Computer Networks</dc:title>
  <dc:creator>VoorheDP</dc:creator>
  <cp:lastModifiedBy>David P Voorhees</cp:lastModifiedBy>
  <cp:revision>162</cp:revision>
  <dcterms:created xsi:type="dcterms:W3CDTF">2013-05-28T16:49:45Z</dcterms:created>
  <dcterms:modified xsi:type="dcterms:W3CDTF">2017-09-01T11:51:22Z</dcterms:modified>
</cp:coreProperties>
</file>